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58" r:id="rId9"/>
    <p:sldId id="257"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08" y="-7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9ED29FD-56A7-4080-938C-E2F9B8225718}" type="datetimeFigureOut">
              <a:rPr lang="fr-FR" smtClean="0"/>
              <a:t>28/07/2017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115091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D29FD-56A7-4080-938C-E2F9B8225718}" type="datetimeFigureOut">
              <a:rPr lang="fr-FR" smtClean="0"/>
              <a:t>28/07/2017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4227292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D29FD-56A7-4080-938C-E2F9B8225718}" type="datetimeFigureOut">
              <a:rPr lang="fr-FR" smtClean="0"/>
              <a:t>28/07/2017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320798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D29FD-56A7-4080-938C-E2F9B8225718}" type="datetimeFigureOut">
              <a:rPr lang="fr-FR" smtClean="0"/>
              <a:t>28/07/2017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150487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9ED29FD-56A7-4080-938C-E2F9B8225718}" type="datetimeFigureOut">
              <a:rPr lang="fr-FR" smtClean="0"/>
              <a:t>28/07/2017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358853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ED29FD-56A7-4080-938C-E2F9B8225718}" type="datetimeFigureOut">
              <a:rPr lang="fr-FR" smtClean="0"/>
              <a:t>28/07/2017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16064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ED29FD-56A7-4080-938C-E2F9B8225718}" type="datetimeFigureOut">
              <a:rPr lang="fr-FR" smtClean="0"/>
              <a:t>28/07/2017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346573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9ED29FD-56A7-4080-938C-E2F9B8225718}" type="datetimeFigureOut">
              <a:rPr lang="fr-FR" smtClean="0"/>
              <a:t>28/07/2017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274826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9ED29FD-56A7-4080-938C-E2F9B8225718}" type="datetimeFigureOut">
              <a:rPr lang="fr-FR" smtClean="0"/>
              <a:t>28/07/2017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3122824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9ED29FD-56A7-4080-938C-E2F9B8225718}" type="datetimeFigureOut">
              <a:rPr lang="fr-FR" smtClean="0"/>
              <a:t>28/07/2017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198915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9ED29FD-56A7-4080-938C-E2F9B8225718}" type="datetimeFigureOut">
              <a:rPr lang="fr-FR" smtClean="0"/>
              <a:t>28/07/2017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EA732F-572E-4EC7-B430-C5867CE8EDC6}" type="slidenum">
              <a:rPr lang="fr-FR" smtClean="0"/>
              <a:t>‹N°›</a:t>
            </a:fld>
            <a:endParaRPr lang="fr-FR"/>
          </a:p>
        </p:txBody>
      </p:sp>
    </p:spTree>
    <p:extLst>
      <p:ext uri="{BB962C8B-B14F-4D97-AF65-F5344CB8AC3E}">
        <p14:creationId xmlns:p14="http://schemas.microsoft.com/office/powerpoint/2010/main" val="581441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649A5"/>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ED29FD-56A7-4080-938C-E2F9B8225718}" type="datetimeFigureOut">
              <a:rPr lang="fr-FR" smtClean="0"/>
              <a:t>28/07/2017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A732F-572E-4EC7-B430-C5867CE8EDC6}" type="slidenum">
              <a:rPr lang="fr-FR" smtClean="0"/>
              <a:t>‹N°›</a:t>
            </a:fld>
            <a:endParaRPr lang="fr-FR"/>
          </a:p>
        </p:txBody>
      </p:sp>
    </p:spTree>
    <p:extLst>
      <p:ext uri="{BB962C8B-B14F-4D97-AF65-F5344CB8AC3E}">
        <p14:creationId xmlns:p14="http://schemas.microsoft.com/office/powerpoint/2010/main" val="262734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concertationalliance@grenoble.f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332656"/>
            <a:ext cx="4961104" cy="1077218"/>
          </a:xfrm>
          <a:prstGeom prst="rect">
            <a:avLst/>
          </a:prstGeom>
          <a:noFill/>
        </p:spPr>
        <p:txBody>
          <a:bodyPr wrap="square" rtlCol="0">
            <a:spAutoFit/>
          </a:bodyPr>
          <a:lstStyle/>
          <a:p>
            <a:r>
              <a:rPr lang="fr-FR" sz="3200" dirty="0" smtClean="0">
                <a:solidFill>
                  <a:schemeClr val="bg1"/>
                </a:solidFill>
                <a:latin typeface="Source Sans Pro Black" pitchFamily="34" charset="0"/>
                <a:ea typeface="Source Sans Pro Black" pitchFamily="34" charset="0"/>
              </a:rPr>
              <a:t>Nouvelle</a:t>
            </a:r>
          </a:p>
          <a:p>
            <a:r>
              <a:rPr lang="fr-FR" sz="3200" dirty="0" smtClean="0">
                <a:solidFill>
                  <a:schemeClr val="bg1"/>
                </a:solidFill>
                <a:latin typeface="Source Sans Pro Black" pitchFamily="34" charset="0"/>
                <a:ea typeface="Source Sans Pro Black" pitchFamily="34" charset="0"/>
              </a:rPr>
              <a:t>Bibliothèque Alliance</a:t>
            </a:r>
            <a:endParaRPr lang="fr-FR" sz="3200" dirty="0">
              <a:solidFill>
                <a:schemeClr val="bg1"/>
              </a:solidFill>
              <a:latin typeface="Source Sans Pro Black" pitchFamily="34" charset="0"/>
              <a:ea typeface="Source Sans Pro Black" pitchFamily="34" charset="0"/>
            </a:endParaRPr>
          </a:p>
        </p:txBody>
      </p:sp>
      <p:cxnSp>
        <p:nvCxnSpPr>
          <p:cNvPr id="7" name="Connecteur droit 6"/>
          <p:cNvCxnSpPr/>
          <p:nvPr/>
        </p:nvCxnSpPr>
        <p:spPr>
          <a:xfrm>
            <a:off x="539552" y="476672"/>
            <a:ext cx="0" cy="720080"/>
          </a:xfrm>
          <a:prstGeom prst="line">
            <a:avLst/>
          </a:prstGeom>
          <a:ln w="635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539552" y="548680"/>
            <a:ext cx="0" cy="720080"/>
          </a:xfrm>
          <a:prstGeom prst="line">
            <a:avLst/>
          </a:prstGeom>
          <a:ln w="63500">
            <a:solidFill>
              <a:srgbClr val="FFFF00"/>
            </a:solidFill>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123728" y="1556792"/>
            <a:ext cx="7200800" cy="1477328"/>
          </a:xfrm>
          <a:prstGeom prst="rect">
            <a:avLst/>
          </a:prstGeom>
          <a:noFill/>
        </p:spPr>
        <p:txBody>
          <a:bodyPr wrap="square" rtlCol="0">
            <a:spAutoFit/>
          </a:bodyPr>
          <a:lstStyle/>
          <a:p>
            <a:r>
              <a:rPr lang="fr-FR" sz="6600" dirty="0" smtClean="0">
                <a:solidFill>
                  <a:schemeClr val="bg1"/>
                </a:solidFill>
                <a:latin typeface="Source Sans Pro Black" pitchFamily="34" charset="0"/>
                <a:ea typeface="Source Sans Pro Black" pitchFamily="34" charset="0"/>
              </a:rPr>
              <a:t>Réunion publique</a:t>
            </a:r>
          </a:p>
          <a:p>
            <a:r>
              <a:rPr lang="fr-FR" sz="2400" b="1" i="1" dirty="0" smtClean="0">
                <a:solidFill>
                  <a:schemeClr val="bg1"/>
                </a:solidFill>
                <a:latin typeface="Source Sans Pro" pitchFamily="34" charset="0"/>
                <a:ea typeface="Source Sans Pro" pitchFamily="34" charset="0"/>
              </a:rPr>
              <a:t>Hôtel de ville - 27 juin 2017 à 19h</a:t>
            </a:r>
            <a:endParaRPr lang="fr-FR" sz="2400" b="1" i="1" dirty="0">
              <a:solidFill>
                <a:schemeClr val="bg1"/>
              </a:solidFill>
              <a:latin typeface="Source Sans Pro" pitchFamily="34" charset="0"/>
              <a:ea typeface="Source Sans Pro" pitchFamily="34" charset="0"/>
            </a:endParaRPr>
          </a:p>
        </p:txBody>
      </p:sp>
      <p:sp>
        <p:nvSpPr>
          <p:cNvPr id="14" name="ZoneTexte 13"/>
          <p:cNvSpPr txBox="1"/>
          <p:nvPr/>
        </p:nvSpPr>
        <p:spPr>
          <a:xfrm>
            <a:off x="4254240" y="2705426"/>
            <a:ext cx="5430328" cy="3170099"/>
          </a:xfrm>
          <a:prstGeom prst="rect">
            <a:avLst/>
          </a:prstGeom>
          <a:noFill/>
        </p:spPr>
        <p:txBody>
          <a:bodyPr wrap="square" rtlCol="0">
            <a:spAutoFit/>
          </a:bodyPr>
          <a:lstStyle/>
          <a:p>
            <a:r>
              <a:rPr lang="fr-FR" sz="20000" dirty="0" smtClean="0">
                <a:solidFill>
                  <a:srgbClr val="FFFF00"/>
                </a:solidFill>
                <a:latin typeface="Source Sans Pro Black" pitchFamily="34" charset="0"/>
                <a:ea typeface="Source Sans Pro Black" pitchFamily="34" charset="0"/>
              </a:rPr>
              <a:t>Alli-</a:t>
            </a:r>
            <a:endParaRPr lang="fr-FR" sz="20000" dirty="0">
              <a:solidFill>
                <a:srgbClr val="FFFF00"/>
              </a:solidFill>
              <a:latin typeface="Source Sans Pro Black" pitchFamily="34" charset="0"/>
              <a:ea typeface="Source Sans Pro Black" pitchFamily="34" charset="0"/>
            </a:endParaRPr>
          </a:p>
        </p:txBody>
      </p:sp>
      <p:sp>
        <p:nvSpPr>
          <p:cNvPr id="15" name="ZoneTexte 14"/>
          <p:cNvSpPr txBox="1"/>
          <p:nvPr/>
        </p:nvSpPr>
        <p:spPr>
          <a:xfrm>
            <a:off x="3534160" y="4147333"/>
            <a:ext cx="5992700" cy="3170099"/>
          </a:xfrm>
          <a:prstGeom prst="rect">
            <a:avLst/>
          </a:prstGeom>
          <a:noFill/>
        </p:spPr>
        <p:txBody>
          <a:bodyPr wrap="square" rtlCol="0">
            <a:spAutoFit/>
          </a:bodyPr>
          <a:lstStyle/>
          <a:p>
            <a:r>
              <a:rPr lang="fr-FR" sz="20000" dirty="0" err="1" smtClean="0">
                <a:solidFill>
                  <a:srgbClr val="FFFF00"/>
                </a:solidFill>
                <a:latin typeface="Source Sans Pro Black" pitchFamily="34" charset="0"/>
                <a:ea typeface="Source Sans Pro Black" pitchFamily="34" charset="0"/>
              </a:rPr>
              <a:t>ance</a:t>
            </a:r>
            <a:endParaRPr lang="fr-FR" sz="20000" dirty="0">
              <a:solidFill>
                <a:srgbClr val="FFFF00"/>
              </a:solidFill>
              <a:latin typeface="Source Sans Pro Black" pitchFamily="34" charset="0"/>
              <a:ea typeface="Source Sans Pro Black" pitchFamily="34" charset="0"/>
            </a:endParaRPr>
          </a:p>
        </p:txBody>
      </p:sp>
      <p:sp>
        <p:nvSpPr>
          <p:cNvPr id="17" name="ZoneTexte 16"/>
          <p:cNvSpPr txBox="1"/>
          <p:nvPr/>
        </p:nvSpPr>
        <p:spPr>
          <a:xfrm>
            <a:off x="2051720" y="2935972"/>
            <a:ext cx="1976496" cy="4093428"/>
          </a:xfrm>
          <a:prstGeom prst="rect">
            <a:avLst/>
          </a:prstGeom>
          <a:noFill/>
        </p:spPr>
        <p:txBody>
          <a:bodyPr wrap="square" rtlCol="0">
            <a:spAutoFit/>
          </a:bodyPr>
          <a:lstStyle/>
          <a:p>
            <a:r>
              <a:rPr lang="fr-FR" sz="26000" dirty="0" smtClean="0">
                <a:solidFill>
                  <a:srgbClr val="FFFF00"/>
                </a:solidFill>
                <a:latin typeface="Source Sans Pro Black" pitchFamily="34" charset="0"/>
                <a:ea typeface="Source Sans Pro Black" pitchFamily="34" charset="0"/>
              </a:rPr>
              <a:t>&gt;</a:t>
            </a:r>
            <a:endParaRPr lang="fr-FR" sz="26000" dirty="0">
              <a:solidFill>
                <a:srgbClr val="FFFF00"/>
              </a:solidFill>
              <a:latin typeface="Source Sans Pro Black" pitchFamily="34" charset="0"/>
              <a:ea typeface="Source Sans Pro Black" pitchFamily="34" charset="0"/>
            </a:endParaRPr>
          </a:p>
        </p:txBody>
      </p:sp>
    </p:spTree>
    <p:extLst>
      <p:ext uri="{BB962C8B-B14F-4D97-AF65-F5344CB8AC3E}">
        <p14:creationId xmlns:p14="http://schemas.microsoft.com/office/powerpoint/2010/main" val="1154318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76412" y="498188"/>
            <a:ext cx="7488832" cy="830997"/>
          </a:xfrm>
          <a:prstGeom prst="rect">
            <a:avLst/>
          </a:prstGeom>
          <a:noFill/>
        </p:spPr>
        <p:txBody>
          <a:bodyPr wrap="square" rtlCol="0">
            <a:spAutoFit/>
          </a:bodyPr>
          <a:lstStyle/>
          <a:p>
            <a:r>
              <a:rPr lang="fr-FR" sz="4800" dirty="0" smtClean="0">
                <a:solidFill>
                  <a:schemeClr val="bg1"/>
                </a:solidFill>
                <a:latin typeface="Source Sans Pro Black" pitchFamily="34" charset="0"/>
                <a:ea typeface="Source Sans Pro Black" pitchFamily="34" charset="0"/>
              </a:rPr>
              <a:t>Où en sommes-nous ? </a:t>
            </a:r>
          </a:p>
        </p:txBody>
      </p:sp>
      <p:sp>
        <p:nvSpPr>
          <p:cNvPr id="5" name="ZoneTexte 4"/>
          <p:cNvSpPr txBox="1"/>
          <p:nvPr/>
        </p:nvSpPr>
        <p:spPr>
          <a:xfrm>
            <a:off x="4254240" y="2705426"/>
            <a:ext cx="5430328" cy="3170099"/>
          </a:xfrm>
          <a:prstGeom prst="rect">
            <a:avLst/>
          </a:prstGeom>
          <a:noFill/>
        </p:spPr>
        <p:txBody>
          <a:bodyPr wrap="square" rtlCol="0">
            <a:spAutoFit/>
          </a:bodyPr>
          <a:lstStyle/>
          <a:p>
            <a:r>
              <a:rPr lang="fr-FR" sz="20000" dirty="0" smtClean="0">
                <a:solidFill>
                  <a:srgbClr val="FFFF00"/>
                </a:solidFill>
                <a:latin typeface="Source Sans Pro Black" pitchFamily="34" charset="0"/>
                <a:ea typeface="Source Sans Pro Black" pitchFamily="34" charset="0"/>
              </a:rPr>
              <a:t>Alli-</a:t>
            </a:r>
            <a:endParaRPr lang="fr-FR" sz="20000" dirty="0">
              <a:solidFill>
                <a:srgbClr val="FFFF00"/>
              </a:solidFill>
              <a:latin typeface="Source Sans Pro Black" pitchFamily="34" charset="0"/>
              <a:ea typeface="Source Sans Pro Black" pitchFamily="34" charset="0"/>
            </a:endParaRPr>
          </a:p>
        </p:txBody>
      </p:sp>
      <p:sp>
        <p:nvSpPr>
          <p:cNvPr id="6" name="ZoneTexte 5"/>
          <p:cNvSpPr txBox="1"/>
          <p:nvPr/>
        </p:nvSpPr>
        <p:spPr>
          <a:xfrm>
            <a:off x="3534160" y="4147333"/>
            <a:ext cx="5992700" cy="3170099"/>
          </a:xfrm>
          <a:prstGeom prst="rect">
            <a:avLst/>
          </a:prstGeom>
          <a:noFill/>
        </p:spPr>
        <p:txBody>
          <a:bodyPr wrap="square" rtlCol="0">
            <a:spAutoFit/>
          </a:bodyPr>
          <a:lstStyle/>
          <a:p>
            <a:r>
              <a:rPr lang="fr-FR" sz="20000" dirty="0" err="1" smtClean="0">
                <a:solidFill>
                  <a:srgbClr val="FFFF00"/>
                </a:solidFill>
                <a:latin typeface="Source Sans Pro Black" pitchFamily="34" charset="0"/>
                <a:ea typeface="Source Sans Pro Black" pitchFamily="34" charset="0"/>
              </a:rPr>
              <a:t>ance</a:t>
            </a:r>
            <a:endParaRPr lang="fr-FR" sz="20000" dirty="0">
              <a:solidFill>
                <a:srgbClr val="FFFF00"/>
              </a:solidFill>
              <a:latin typeface="Source Sans Pro Black" pitchFamily="34" charset="0"/>
              <a:ea typeface="Source Sans Pro Black" pitchFamily="34" charset="0"/>
            </a:endParaRPr>
          </a:p>
        </p:txBody>
      </p:sp>
      <p:sp>
        <p:nvSpPr>
          <p:cNvPr id="7" name="ZoneTexte 6"/>
          <p:cNvSpPr txBox="1"/>
          <p:nvPr/>
        </p:nvSpPr>
        <p:spPr>
          <a:xfrm>
            <a:off x="2051720" y="2935972"/>
            <a:ext cx="1976496" cy="4093428"/>
          </a:xfrm>
          <a:prstGeom prst="rect">
            <a:avLst/>
          </a:prstGeom>
          <a:noFill/>
        </p:spPr>
        <p:txBody>
          <a:bodyPr wrap="square" rtlCol="0">
            <a:spAutoFit/>
          </a:bodyPr>
          <a:lstStyle/>
          <a:p>
            <a:r>
              <a:rPr lang="fr-FR" sz="26000" dirty="0" smtClean="0">
                <a:solidFill>
                  <a:srgbClr val="FFFF00"/>
                </a:solidFill>
                <a:latin typeface="Source Sans Pro Black" pitchFamily="34" charset="0"/>
                <a:ea typeface="Source Sans Pro Black" pitchFamily="34" charset="0"/>
              </a:rPr>
              <a:t>&gt;</a:t>
            </a:r>
            <a:endParaRPr lang="fr-FR" sz="26000" dirty="0">
              <a:solidFill>
                <a:srgbClr val="FFFF00"/>
              </a:solidFill>
              <a:latin typeface="Source Sans Pro Black" pitchFamily="34" charset="0"/>
              <a:ea typeface="Source Sans Pro Black" pitchFamily="34" charset="0"/>
            </a:endParaRPr>
          </a:p>
        </p:txBody>
      </p:sp>
    </p:spTree>
    <p:extLst>
      <p:ext uri="{BB962C8B-B14F-4D97-AF65-F5344CB8AC3E}">
        <p14:creationId xmlns:p14="http://schemas.microsoft.com/office/powerpoint/2010/main" val="77669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764704"/>
            <a:ext cx="8676456" cy="4616648"/>
          </a:xfrm>
          <a:prstGeom prst="rect">
            <a:avLst/>
          </a:prstGeom>
          <a:noFill/>
        </p:spPr>
        <p:txBody>
          <a:bodyPr wrap="square" rtlCol="0">
            <a:spAutoFit/>
          </a:bodyPr>
          <a:lstStyle/>
          <a:p>
            <a:endParaRPr lang="fr-FR" dirty="0">
              <a:solidFill>
                <a:schemeClr val="bg1"/>
              </a:solidFill>
            </a:endParaRPr>
          </a:p>
          <a:p>
            <a:r>
              <a:rPr lang="fr-FR" sz="2400" b="1" dirty="0" smtClean="0">
                <a:solidFill>
                  <a:schemeClr val="bg1"/>
                </a:solidFill>
              </a:rPr>
              <a:t>L’existant </a:t>
            </a:r>
            <a:r>
              <a:rPr lang="fr-FR" sz="2400" b="1" dirty="0">
                <a:solidFill>
                  <a:schemeClr val="bg1"/>
                </a:solidFill>
              </a:rPr>
              <a:t>à conserver </a:t>
            </a:r>
            <a:endParaRPr lang="fr-FR" dirty="0">
              <a:solidFill>
                <a:schemeClr val="bg1"/>
              </a:solidFill>
            </a:endParaRPr>
          </a:p>
          <a:p>
            <a:r>
              <a:rPr lang="fr-FR" b="1" dirty="0">
                <a:solidFill>
                  <a:schemeClr val="bg1"/>
                </a:solidFill>
              </a:rPr>
              <a:t>➢ Une bibliothèque familiale </a:t>
            </a:r>
          </a:p>
          <a:p>
            <a:r>
              <a:rPr lang="fr-FR" dirty="0">
                <a:solidFill>
                  <a:schemeClr val="bg1"/>
                </a:solidFill>
              </a:rPr>
              <a:t>La cohabitation et les animations partagées entre parents -et/ou grands-parents- et enfants sont encouragées. Le mélange des collections enfants/adultes est apprécié car il permet une déambulation conjointe sur le même étage lors de la recherche de livres. </a:t>
            </a:r>
            <a:endParaRPr lang="fr-FR" dirty="0" smtClean="0">
              <a:solidFill>
                <a:schemeClr val="bg1"/>
              </a:solidFill>
            </a:endParaRPr>
          </a:p>
          <a:p>
            <a:endParaRPr lang="fr-FR" dirty="0">
              <a:solidFill>
                <a:schemeClr val="bg1"/>
              </a:solidFill>
            </a:endParaRPr>
          </a:p>
          <a:p>
            <a:r>
              <a:rPr lang="fr-FR" b="1" dirty="0">
                <a:solidFill>
                  <a:schemeClr val="bg1"/>
                </a:solidFill>
              </a:rPr>
              <a:t>➢ Les animations pour les enfants (0/12 ans) sont plébiscitées </a:t>
            </a:r>
          </a:p>
          <a:p>
            <a:r>
              <a:rPr lang="fr-FR" dirty="0">
                <a:solidFill>
                  <a:schemeClr val="bg1"/>
                </a:solidFill>
              </a:rPr>
              <a:t>L’accueil des scolaires est considéré comme essentiel et à préserver à tout prix. </a:t>
            </a:r>
          </a:p>
          <a:p>
            <a:r>
              <a:rPr lang="fr-FR" dirty="0">
                <a:solidFill>
                  <a:schemeClr val="bg1"/>
                </a:solidFill>
              </a:rPr>
              <a:t>L’existant à améliorer </a:t>
            </a:r>
            <a:endParaRPr lang="fr-FR" dirty="0" smtClean="0">
              <a:solidFill>
                <a:schemeClr val="bg1"/>
              </a:solidFill>
            </a:endParaRPr>
          </a:p>
          <a:p>
            <a:endParaRPr lang="fr-FR" dirty="0">
              <a:solidFill>
                <a:schemeClr val="bg1"/>
              </a:solidFill>
            </a:endParaRPr>
          </a:p>
          <a:p>
            <a:r>
              <a:rPr lang="fr-FR" dirty="0">
                <a:solidFill>
                  <a:schemeClr val="bg1"/>
                </a:solidFill>
              </a:rPr>
              <a:t>➢ </a:t>
            </a:r>
            <a:r>
              <a:rPr lang="fr-FR" b="1" dirty="0">
                <a:solidFill>
                  <a:schemeClr val="bg1"/>
                </a:solidFill>
              </a:rPr>
              <a:t>Le rôle de conseils des bibliothécaires est essentiel </a:t>
            </a:r>
            <a:endParaRPr lang="fr-FR" dirty="0">
              <a:solidFill>
                <a:schemeClr val="bg1"/>
              </a:solidFill>
            </a:endParaRPr>
          </a:p>
          <a:p>
            <a:endParaRPr lang="fr-FR" dirty="0">
              <a:solidFill>
                <a:schemeClr val="bg1"/>
              </a:solidFill>
            </a:endParaRPr>
          </a:p>
          <a:p>
            <a:r>
              <a:rPr lang="fr-FR" dirty="0">
                <a:solidFill>
                  <a:schemeClr val="bg1"/>
                </a:solidFill>
              </a:rPr>
              <a:t>La table des nouveautés est particulièrement appréciée (même si le lieu pourrait être mis en valeur). La mise à disposition des livres (présentation, attractivité, rayonnages ...) ainsi que le mélange adulte/enfant, sont plutôt bien perçus. </a:t>
            </a:r>
          </a:p>
        </p:txBody>
      </p:sp>
      <p:sp>
        <p:nvSpPr>
          <p:cNvPr id="3" name="ZoneTexte 2"/>
          <p:cNvSpPr txBox="1"/>
          <p:nvPr/>
        </p:nvSpPr>
        <p:spPr>
          <a:xfrm>
            <a:off x="179512" y="396186"/>
            <a:ext cx="8352928" cy="584775"/>
          </a:xfrm>
          <a:prstGeom prst="rect">
            <a:avLst/>
          </a:prstGeom>
          <a:noFill/>
        </p:spPr>
        <p:txBody>
          <a:bodyPr wrap="square" rtlCol="0">
            <a:spAutoFit/>
          </a:bodyPr>
          <a:lstStyle/>
          <a:p>
            <a:r>
              <a:rPr lang="fr-FR" sz="3200" b="1" dirty="0" smtClean="0">
                <a:solidFill>
                  <a:schemeClr val="bg1"/>
                </a:solidFill>
              </a:rPr>
              <a:t>KALEIDO’SCOP</a:t>
            </a:r>
            <a:endParaRPr lang="fr-FR" sz="3200" b="1" dirty="0">
              <a:solidFill>
                <a:schemeClr val="bg1"/>
              </a:solidFill>
            </a:endParaRPr>
          </a:p>
        </p:txBody>
      </p:sp>
    </p:spTree>
    <p:extLst>
      <p:ext uri="{BB962C8B-B14F-4D97-AF65-F5344CB8AC3E}">
        <p14:creationId xmlns:p14="http://schemas.microsoft.com/office/powerpoint/2010/main" val="263237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260648"/>
            <a:ext cx="8712968" cy="6555641"/>
          </a:xfrm>
          <a:prstGeom prst="rect">
            <a:avLst/>
          </a:prstGeom>
          <a:noFill/>
        </p:spPr>
        <p:txBody>
          <a:bodyPr wrap="square" rtlCol="0">
            <a:spAutoFit/>
          </a:bodyPr>
          <a:lstStyle/>
          <a:p>
            <a:r>
              <a:rPr lang="fr-FR" sz="2800" b="1" dirty="0" smtClean="0">
                <a:solidFill>
                  <a:schemeClr val="bg1"/>
                </a:solidFill>
              </a:rPr>
              <a:t>L’existant </a:t>
            </a:r>
            <a:r>
              <a:rPr lang="fr-FR" sz="2800" b="1" dirty="0">
                <a:solidFill>
                  <a:schemeClr val="bg1"/>
                </a:solidFill>
              </a:rPr>
              <a:t>à améliorer </a:t>
            </a:r>
            <a:endParaRPr lang="fr-FR" sz="2800" dirty="0">
              <a:solidFill>
                <a:schemeClr val="bg1"/>
              </a:solidFill>
            </a:endParaRPr>
          </a:p>
          <a:p>
            <a:r>
              <a:rPr lang="fr-FR" dirty="0" smtClean="0">
                <a:solidFill>
                  <a:schemeClr val="bg1"/>
                </a:solidFill>
              </a:rPr>
              <a:t>➢ </a:t>
            </a:r>
            <a:r>
              <a:rPr lang="fr-FR" b="1" dirty="0">
                <a:solidFill>
                  <a:schemeClr val="bg1"/>
                </a:solidFill>
              </a:rPr>
              <a:t>Le positionnement géographique central est un atout majeur </a:t>
            </a:r>
            <a:endParaRPr lang="fr-FR" dirty="0">
              <a:solidFill>
                <a:schemeClr val="bg1"/>
              </a:solidFill>
            </a:endParaRPr>
          </a:p>
          <a:p>
            <a:r>
              <a:rPr lang="fr-FR" dirty="0">
                <a:solidFill>
                  <a:schemeClr val="bg1"/>
                </a:solidFill>
              </a:rPr>
              <a:t>Facilité d’accès et grand intérêt d’un point de convergence pour le quartier. Le lieu est bien desservi mais une extension du stationnement vélo ainsi qu’un accueil poussette seraient nécessaires. </a:t>
            </a:r>
            <a:endParaRPr lang="fr-FR" dirty="0" smtClean="0">
              <a:solidFill>
                <a:schemeClr val="bg1"/>
              </a:solidFill>
            </a:endParaRPr>
          </a:p>
          <a:p>
            <a:endParaRPr lang="fr-FR" dirty="0" smtClean="0">
              <a:solidFill>
                <a:schemeClr val="bg1"/>
              </a:solidFill>
            </a:endParaRPr>
          </a:p>
          <a:p>
            <a:r>
              <a:rPr lang="fr-FR" b="1" dirty="0" smtClean="0">
                <a:solidFill>
                  <a:schemeClr val="bg1"/>
                </a:solidFill>
              </a:rPr>
              <a:t>➢ </a:t>
            </a:r>
            <a:r>
              <a:rPr lang="fr-FR" b="1" dirty="0">
                <a:solidFill>
                  <a:schemeClr val="bg1"/>
                </a:solidFill>
              </a:rPr>
              <a:t>Un bâtiment à réorganiser </a:t>
            </a:r>
          </a:p>
          <a:p>
            <a:r>
              <a:rPr lang="fr-FR" dirty="0" smtClean="0">
                <a:solidFill>
                  <a:schemeClr val="bg1"/>
                </a:solidFill>
              </a:rPr>
              <a:t>Le </a:t>
            </a:r>
            <a:r>
              <a:rPr lang="fr-FR" dirty="0">
                <a:solidFill>
                  <a:schemeClr val="bg1"/>
                </a:solidFill>
              </a:rPr>
              <a:t>bâtiment apparaît comme exigu et plus vraiment en phase avec les normes de confort et de fonctionnalité actuelles : manque de lumière au rez-de-chaussée ; confort et praticité du mobilier ; utilisation des espaces et modularité à améliorer en particulier dans les espaces suivant : escalier, entrée, banque d’accueil, lieu pour les animations. </a:t>
            </a:r>
            <a:endParaRPr lang="fr-FR" dirty="0" smtClean="0">
              <a:solidFill>
                <a:schemeClr val="bg1"/>
              </a:solidFill>
            </a:endParaRPr>
          </a:p>
          <a:p>
            <a:endParaRPr lang="fr-FR" dirty="0">
              <a:solidFill>
                <a:schemeClr val="bg1"/>
              </a:solidFill>
            </a:endParaRPr>
          </a:p>
          <a:p>
            <a:r>
              <a:rPr lang="fr-FR" dirty="0">
                <a:solidFill>
                  <a:schemeClr val="bg1"/>
                </a:solidFill>
              </a:rPr>
              <a:t>➢ </a:t>
            </a:r>
            <a:r>
              <a:rPr lang="fr-FR" b="1" dirty="0">
                <a:solidFill>
                  <a:schemeClr val="bg1"/>
                </a:solidFill>
              </a:rPr>
              <a:t>Un environnement extérieur à valoriser </a:t>
            </a:r>
            <a:endParaRPr lang="fr-FR" dirty="0">
              <a:solidFill>
                <a:schemeClr val="bg1"/>
              </a:solidFill>
            </a:endParaRPr>
          </a:p>
          <a:p>
            <a:r>
              <a:rPr lang="fr-FR" dirty="0" smtClean="0">
                <a:solidFill>
                  <a:schemeClr val="bg1"/>
                </a:solidFill>
              </a:rPr>
              <a:t>Le </a:t>
            </a:r>
            <a:r>
              <a:rPr lang="fr-FR" dirty="0">
                <a:solidFill>
                  <a:schemeClr val="bg1"/>
                </a:solidFill>
              </a:rPr>
              <a:t>parc adjacent est un atout important sur lequel s’appuyer pour développer les liens entre l’intérieur et l’extérieur de la bibliothèque, tant en termes d’aménagement que d’activités : porosité entre le jardin et la bibliothèque, aménagement de la terrasse, du préau, ravalement de la façade et révision de la signalétique, accès au jardin avec des livres, possibilité de goûter dehors et à l’abri … </a:t>
            </a:r>
            <a:endParaRPr lang="fr-FR" dirty="0" smtClean="0">
              <a:solidFill>
                <a:schemeClr val="bg1"/>
              </a:solidFill>
            </a:endParaRPr>
          </a:p>
          <a:p>
            <a:endParaRPr lang="fr-FR" dirty="0">
              <a:solidFill>
                <a:schemeClr val="bg1"/>
              </a:solidFill>
            </a:endParaRPr>
          </a:p>
          <a:p>
            <a:r>
              <a:rPr lang="fr-FR" b="1" dirty="0">
                <a:solidFill>
                  <a:schemeClr val="bg1"/>
                </a:solidFill>
              </a:rPr>
              <a:t>➢ Les animations pour les enfants (0/12 ans) </a:t>
            </a:r>
          </a:p>
          <a:p>
            <a:r>
              <a:rPr lang="fr-FR" dirty="0" smtClean="0">
                <a:solidFill>
                  <a:schemeClr val="bg1"/>
                </a:solidFill>
              </a:rPr>
              <a:t>Les </a:t>
            </a:r>
            <a:r>
              <a:rPr lang="fr-FR" dirty="0">
                <a:solidFill>
                  <a:schemeClr val="bg1"/>
                </a:solidFill>
              </a:rPr>
              <a:t>tranches d’âge pourraient être affinées avec des ateliers dédiés à la petite enfance par exemple. Le lien avec les personnes âgées, nombreuses dans le quartier, doit également être préservé. </a:t>
            </a:r>
          </a:p>
        </p:txBody>
      </p:sp>
    </p:spTree>
    <p:extLst>
      <p:ext uri="{BB962C8B-B14F-4D97-AF65-F5344CB8AC3E}">
        <p14:creationId xmlns:p14="http://schemas.microsoft.com/office/powerpoint/2010/main" val="1246364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188640"/>
            <a:ext cx="8208912" cy="5355312"/>
          </a:xfrm>
          <a:prstGeom prst="rect">
            <a:avLst/>
          </a:prstGeom>
          <a:noFill/>
        </p:spPr>
        <p:txBody>
          <a:bodyPr wrap="square" rtlCol="0">
            <a:spAutoFit/>
          </a:bodyPr>
          <a:lstStyle/>
          <a:p>
            <a:endParaRPr lang="fr-FR" dirty="0">
              <a:solidFill>
                <a:schemeClr val="bg1"/>
              </a:solidFill>
            </a:endParaRPr>
          </a:p>
          <a:p>
            <a:r>
              <a:rPr lang="fr-FR" b="1" dirty="0">
                <a:solidFill>
                  <a:schemeClr val="bg1"/>
                </a:solidFill>
              </a:rPr>
              <a:t>➢ Une bibliothèque familiale </a:t>
            </a:r>
          </a:p>
          <a:p>
            <a:r>
              <a:rPr lang="fr-FR" dirty="0">
                <a:solidFill>
                  <a:schemeClr val="bg1"/>
                </a:solidFill>
              </a:rPr>
              <a:t>Des solutions peuvent être imaginées pour développer l’autonomie des enfants tout en assurant la tranquillité des parents quand ils cherchent des livres… </a:t>
            </a:r>
            <a:endParaRPr lang="fr-FR" dirty="0" smtClean="0">
              <a:solidFill>
                <a:schemeClr val="bg1"/>
              </a:solidFill>
            </a:endParaRPr>
          </a:p>
          <a:p>
            <a:endParaRPr lang="fr-FR" dirty="0">
              <a:solidFill>
                <a:schemeClr val="bg1"/>
              </a:solidFill>
            </a:endParaRPr>
          </a:p>
          <a:p>
            <a:r>
              <a:rPr lang="fr-FR" dirty="0">
                <a:solidFill>
                  <a:schemeClr val="bg1"/>
                </a:solidFill>
              </a:rPr>
              <a:t>➢ </a:t>
            </a:r>
            <a:r>
              <a:rPr lang="fr-FR" b="1" dirty="0">
                <a:solidFill>
                  <a:schemeClr val="bg1"/>
                </a:solidFill>
              </a:rPr>
              <a:t>Les animations autour du livre pourraient être développées </a:t>
            </a:r>
            <a:endParaRPr lang="fr-FR" dirty="0">
              <a:solidFill>
                <a:schemeClr val="bg1"/>
              </a:solidFill>
            </a:endParaRPr>
          </a:p>
          <a:p>
            <a:r>
              <a:rPr lang="fr-FR" dirty="0" smtClean="0">
                <a:solidFill>
                  <a:schemeClr val="bg1"/>
                </a:solidFill>
              </a:rPr>
              <a:t>Conteurs </a:t>
            </a:r>
            <a:r>
              <a:rPr lang="fr-FR" dirty="0">
                <a:solidFill>
                  <a:schemeClr val="bg1"/>
                </a:solidFill>
              </a:rPr>
              <a:t>en résidence, accueil d’auteurs, animations autour des métiers du livre (reliure). </a:t>
            </a:r>
          </a:p>
          <a:p>
            <a:r>
              <a:rPr lang="fr-FR" dirty="0">
                <a:solidFill>
                  <a:schemeClr val="bg1"/>
                </a:solidFill>
              </a:rPr>
              <a:t>Exemple : « l’heure de l’alliance » = 1 heure de découverte d’un thème le samedi matin avec prêt de livre autour de ce même thème. </a:t>
            </a:r>
            <a:endParaRPr lang="fr-FR" dirty="0" smtClean="0">
              <a:solidFill>
                <a:schemeClr val="bg1"/>
              </a:solidFill>
            </a:endParaRPr>
          </a:p>
          <a:p>
            <a:endParaRPr lang="fr-FR" dirty="0">
              <a:solidFill>
                <a:schemeClr val="bg1"/>
              </a:solidFill>
            </a:endParaRPr>
          </a:p>
          <a:p>
            <a:r>
              <a:rPr lang="fr-FR" b="1" dirty="0">
                <a:solidFill>
                  <a:schemeClr val="bg1"/>
                </a:solidFill>
              </a:rPr>
              <a:t>➢ Un certain nombre d’espaces pourraient être revisités </a:t>
            </a:r>
          </a:p>
          <a:p>
            <a:r>
              <a:rPr lang="fr-FR" dirty="0">
                <a:solidFill>
                  <a:schemeClr val="bg1"/>
                </a:solidFill>
              </a:rPr>
              <a:t>▪ Pour l’espace d’accueil des animations, une ambiance relativement neutre et un mobilier adaptable permettraient d’accueillir tout type de public </a:t>
            </a:r>
          </a:p>
          <a:p>
            <a:r>
              <a:rPr lang="fr-FR" dirty="0">
                <a:solidFill>
                  <a:schemeClr val="bg1"/>
                </a:solidFill>
              </a:rPr>
              <a:t>▪ Des espaces pourraient permettre de se réunir en petits groupes </a:t>
            </a:r>
          </a:p>
          <a:p>
            <a:r>
              <a:rPr lang="fr-FR" dirty="0">
                <a:solidFill>
                  <a:schemeClr val="bg1"/>
                </a:solidFill>
              </a:rPr>
              <a:t>▪ Un espace de réunion autour d’actions citoyennes peut être envisagé </a:t>
            </a:r>
          </a:p>
          <a:p>
            <a:endParaRPr lang="fr-FR" dirty="0">
              <a:solidFill>
                <a:schemeClr val="bg1"/>
              </a:solidFill>
            </a:endParaRPr>
          </a:p>
          <a:p>
            <a:r>
              <a:rPr lang="fr-FR" dirty="0">
                <a:solidFill>
                  <a:schemeClr val="bg1"/>
                </a:solidFill>
              </a:rPr>
              <a:t>➢ </a:t>
            </a:r>
            <a:r>
              <a:rPr lang="fr-FR" b="1" dirty="0">
                <a:solidFill>
                  <a:schemeClr val="bg1"/>
                </a:solidFill>
              </a:rPr>
              <a:t>L’ajustement des horaires d’ouverture au public est un sujet récurrent </a:t>
            </a:r>
            <a:endParaRPr lang="fr-FR" dirty="0">
              <a:solidFill>
                <a:schemeClr val="bg1"/>
              </a:solidFill>
            </a:endParaRPr>
          </a:p>
          <a:p>
            <a:r>
              <a:rPr lang="fr-FR" dirty="0" smtClean="0">
                <a:solidFill>
                  <a:schemeClr val="bg1"/>
                </a:solidFill>
              </a:rPr>
              <a:t>Un </a:t>
            </a:r>
            <a:r>
              <a:rPr lang="fr-FR" dirty="0">
                <a:solidFill>
                  <a:schemeClr val="bg1"/>
                </a:solidFill>
              </a:rPr>
              <a:t>soir par semaine, sur la pause méridienne, un peu plus tard le soir </a:t>
            </a:r>
            <a:r>
              <a:rPr lang="fr-FR" dirty="0" smtClean="0">
                <a:solidFill>
                  <a:schemeClr val="bg1"/>
                </a:solidFill>
              </a:rPr>
              <a:t>…</a:t>
            </a:r>
            <a:endParaRPr lang="fr-FR" dirty="0">
              <a:solidFill>
                <a:schemeClr val="bg1"/>
              </a:solidFill>
            </a:endParaRPr>
          </a:p>
        </p:txBody>
      </p:sp>
    </p:spTree>
    <p:extLst>
      <p:ext uri="{BB962C8B-B14F-4D97-AF65-F5344CB8AC3E}">
        <p14:creationId xmlns:p14="http://schemas.microsoft.com/office/powerpoint/2010/main" val="65949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404664"/>
            <a:ext cx="8208912" cy="1477328"/>
          </a:xfrm>
          <a:prstGeom prst="rect">
            <a:avLst/>
          </a:prstGeom>
          <a:noFill/>
        </p:spPr>
        <p:txBody>
          <a:bodyPr wrap="square" rtlCol="0">
            <a:spAutoFit/>
          </a:bodyPr>
          <a:lstStyle/>
          <a:p>
            <a:endParaRPr lang="fr-FR" dirty="0">
              <a:solidFill>
                <a:schemeClr val="bg1"/>
              </a:solidFill>
            </a:endParaRPr>
          </a:p>
          <a:p>
            <a:r>
              <a:rPr lang="fr-FR" dirty="0">
                <a:solidFill>
                  <a:schemeClr val="bg1"/>
                </a:solidFill>
              </a:rPr>
              <a:t>➢ </a:t>
            </a:r>
            <a:r>
              <a:rPr lang="fr-FR" b="1" dirty="0">
                <a:solidFill>
                  <a:schemeClr val="bg1"/>
                </a:solidFill>
              </a:rPr>
              <a:t>Continuer à faire en sorte que les usagers de la bibliothèque soient associés à sa transformation puis à son fonctionnement </a:t>
            </a:r>
            <a:endParaRPr lang="fr-FR" dirty="0">
              <a:solidFill>
                <a:schemeClr val="bg1"/>
              </a:solidFill>
            </a:endParaRPr>
          </a:p>
          <a:p>
            <a:r>
              <a:rPr lang="fr-FR" dirty="0">
                <a:solidFill>
                  <a:schemeClr val="bg1"/>
                </a:solidFill>
              </a:rPr>
              <a:t>Mise en place d’un « Comité d’usagers » ou « Comité de supervision citoyenne » </a:t>
            </a:r>
            <a:endParaRPr lang="fr-FR" dirty="0" smtClean="0">
              <a:solidFill>
                <a:schemeClr val="bg1"/>
              </a:solidFill>
            </a:endParaRPr>
          </a:p>
          <a:p>
            <a:endParaRPr lang="fr-FR" dirty="0"/>
          </a:p>
        </p:txBody>
      </p:sp>
      <p:sp>
        <p:nvSpPr>
          <p:cNvPr id="3" name="ZoneTexte 2"/>
          <p:cNvSpPr txBox="1"/>
          <p:nvPr/>
        </p:nvSpPr>
        <p:spPr>
          <a:xfrm>
            <a:off x="539552" y="1988840"/>
            <a:ext cx="7848872" cy="3447098"/>
          </a:xfrm>
          <a:prstGeom prst="rect">
            <a:avLst/>
          </a:prstGeom>
          <a:noFill/>
        </p:spPr>
        <p:txBody>
          <a:bodyPr wrap="square" rtlCol="0">
            <a:spAutoFit/>
          </a:bodyPr>
          <a:lstStyle/>
          <a:p>
            <a:r>
              <a:rPr lang="fr-FR" sz="2800" b="1" dirty="0">
                <a:solidFill>
                  <a:schemeClr val="bg1"/>
                </a:solidFill>
              </a:rPr>
              <a:t>Des points qui continuent à faire débat au sein des groupes </a:t>
            </a:r>
            <a:endParaRPr lang="fr-FR" sz="2800" b="1" dirty="0" smtClean="0">
              <a:solidFill>
                <a:schemeClr val="bg1"/>
              </a:solidFill>
            </a:endParaRPr>
          </a:p>
          <a:p>
            <a:endParaRPr lang="fr-FR" dirty="0">
              <a:solidFill>
                <a:schemeClr val="bg1"/>
              </a:solidFill>
            </a:endParaRPr>
          </a:p>
          <a:p>
            <a:r>
              <a:rPr lang="fr-FR" b="1" dirty="0">
                <a:solidFill>
                  <a:schemeClr val="bg1"/>
                </a:solidFill>
              </a:rPr>
              <a:t>Les règles tacites à l’intérieur de la bibliothèque </a:t>
            </a:r>
            <a:r>
              <a:rPr lang="fr-FR" dirty="0">
                <a:solidFill>
                  <a:schemeClr val="bg1"/>
                </a:solidFill>
              </a:rPr>
              <a:t>(on discute ou pas/on mange ou pas) </a:t>
            </a:r>
          </a:p>
          <a:p>
            <a:r>
              <a:rPr lang="fr-FR" b="1" dirty="0">
                <a:solidFill>
                  <a:schemeClr val="bg1"/>
                </a:solidFill>
              </a:rPr>
              <a:t>La place du numérique </a:t>
            </a:r>
          </a:p>
          <a:p>
            <a:r>
              <a:rPr lang="fr-FR" b="1" dirty="0" smtClean="0">
                <a:solidFill>
                  <a:schemeClr val="bg1"/>
                </a:solidFill>
              </a:rPr>
              <a:t>La taille des collections</a:t>
            </a:r>
          </a:p>
          <a:p>
            <a:r>
              <a:rPr lang="fr-FR" b="1" dirty="0" smtClean="0">
                <a:solidFill>
                  <a:schemeClr val="bg1"/>
                </a:solidFill>
              </a:rPr>
              <a:t>L’accueil </a:t>
            </a:r>
            <a:r>
              <a:rPr lang="fr-FR" b="1" dirty="0">
                <a:solidFill>
                  <a:schemeClr val="bg1"/>
                </a:solidFill>
              </a:rPr>
              <a:t>de bénévoles qui souhaitent s’investir dans la </a:t>
            </a:r>
            <a:r>
              <a:rPr lang="fr-FR" b="1" dirty="0" smtClean="0">
                <a:solidFill>
                  <a:schemeClr val="bg1"/>
                </a:solidFill>
              </a:rPr>
              <a:t>bibliothèque</a:t>
            </a:r>
          </a:p>
          <a:p>
            <a:r>
              <a:rPr lang="fr-FR" b="1" dirty="0" smtClean="0">
                <a:solidFill>
                  <a:schemeClr val="bg1"/>
                </a:solidFill>
              </a:rPr>
              <a:t>Des visions différentes sur les partenariats </a:t>
            </a:r>
            <a:endParaRPr lang="fr-FR" dirty="0">
              <a:solidFill>
                <a:schemeClr val="bg1"/>
              </a:solidFill>
            </a:endParaRPr>
          </a:p>
          <a:p>
            <a:endParaRPr lang="fr-FR" dirty="0"/>
          </a:p>
          <a:p>
            <a:endParaRPr lang="fr-FR" dirty="0"/>
          </a:p>
        </p:txBody>
      </p:sp>
    </p:spTree>
    <p:extLst>
      <p:ext uri="{BB962C8B-B14F-4D97-AF65-F5344CB8AC3E}">
        <p14:creationId xmlns:p14="http://schemas.microsoft.com/office/powerpoint/2010/main" val="157043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91680" y="1844824"/>
            <a:ext cx="6120680" cy="523220"/>
          </a:xfrm>
          <a:prstGeom prst="rect">
            <a:avLst/>
          </a:prstGeom>
          <a:noFill/>
        </p:spPr>
        <p:txBody>
          <a:bodyPr wrap="square" rtlCol="0">
            <a:spAutoFit/>
          </a:bodyPr>
          <a:lstStyle/>
          <a:p>
            <a:r>
              <a:rPr lang="fr-FR" sz="2800" b="1" dirty="0" smtClean="0">
                <a:solidFill>
                  <a:schemeClr val="bg1"/>
                </a:solidFill>
              </a:rPr>
              <a:t>ESQUISSE</a:t>
            </a:r>
            <a:endParaRPr lang="fr-FR" sz="2800" b="1" dirty="0">
              <a:solidFill>
                <a:schemeClr val="bg1"/>
              </a:solidFill>
            </a:endParaRPr>
          </a:p>
        </p:txBody>
      </p:sp>
    </p:spTree>
    <p:extLst>
      <p:ext uri="{BB962C8B-B14F-4D97-AF65-F5344CB8AC3E}">
        <p14:creationId xmlns:p14="http://schemas.microsoft.com/office/powerpoint/2010/main" val="3795531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Processus 1"/>
          <p:cNvSpPr/>
          <p:nvPr/>
        </p:nvSpPr>
        <p:spPr>
          <a:xfrm>
            <a:off x="-324544" y="-243408"/>
            <a:ext cx="10081120" cy="792088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68760"/>
            <a:ext cx="8869341" cy="42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969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628800"/>
            <a:ext cx="7920880" cy="3785652"/>
          </a:xfrm>
          <a:prstGeom prst="rect">
            <a:avLst/>
          </a:prstGeom>
          <a:noFill/>
        </p:spPr>
        <p:txBody>
          <a:bodyPr wrap="square" rtlCol="0">
            <a:spAutoFit/>
          </a:bodyPr>
          <a:lstStyle/>
          <a:p>
            <a:r>
              <a:rPr lang="fr-FR" sz="3600" dirty="0" smtClean="0">
                <a:solidFill>
                  <a:schemeClr val="bg1"/>
                </a:solidFill>
                <a:latin typeface="Source Sans Pro Black" pitchFamily="34" charset="0"/>
                <a:ea typeface="Source Sans Pro Black" pitchFamily="34" charset="0"/>
              </a:rPr>
              <a:t>S’informer…</a:t>
            </a:r>
          </a:p>
          <a:p>
            <a:r>
              <a:rPr lang="fr-FR" sz="2400" dirty="0" smtClean="0">
                <a:solidFill>
                  <a:schemeClr val="bg1"/>
                </a:solidFill>
                <a:latin typeface="Source Sans Pro Black" pitchFamily="34" charset="0"/>
                <a:ea typeface="Source Sans Pro Black" pitchFamily="34" charset="0"/>
              </a:rPr>
              <a:t>Temps d’information le samedi 1</a:t>
            </a:r>
            <a:r>
              <a:rPr lang="fr-FR" sz="2400" baseline="30000" dirty="0" smtClean="0">
                <a:solidFill>
                  <a:schemeClr val="bg1"/>
                </a:solidFill>
                <a:latin typeface="Source Sans Pro Black" pitchFamily="34" charset="0"/>
                <a:ea typeface="Source Sans Pro Black" pitchFamily="34" charset="0"/>
              </a:rPr>
              <a:t>er</a:t>
            </a:r>
            <a:r>
              <a:rPr lang="fr-FR" sz="2400" dirty="0" smtClean="0">
                <a:solidFill>
                  <a:schemeClr val="bg1"/>
                </a:solidFill>
                <a:latin typeface="Source Sans Pro Black" pitchFamily="34" charset="0"/>
                <a:ea typeface="Source Sans Pro Black" pitchFamily="34" charset="0"/>
              </a:rPr>
              <a:t> juillet de 10h à 12h30 à la bibliothèque, autour d’un café</a:t>
            </a:r>
          </a:p>
          <a:p>
            <a:endParaRPr lang="fr-FR" sz="2400" dirty="0">
              <a:solidFill>
                <a:schemeClr val="bg1"/>
              </a:solidFill>
              <a:latin typeface="Source Sans Pro Black" pitchFamily="34" charset="0"/>
              <a:ea typeface="Source Sans Pro Black" pitchFamily="34" charset="0"/>
            </a:endParaRPr>
          </a:p>
          <a:p>
            <a:r>
              <a:rPr lang="fr-FR" sz="2400" dirty="0" smtClean="0">
                <a:solidFill>
                  <a:schemeClr val="bg1"/>
                </a:solidFill>
                <a:latin typeface="Source Sans Pro Black" pitchFamily="34" charset="0"/>
                <a:ea typeface="Source Sans Pro Black" pitchFamily="34" charset="0"/>
                <a:hlinkClick r:id="rId2"/>
              </a:rPr>
              <a:t>concertationalliance@grenoble.fr</a:t>
            </a:r>
            <a:endParaRPr lang="fr-FR" sz="2400" dirty="0" smtClean="0">
              <a:solidFill>
                <a:schemeClr val="bg1"/>
              </a:solidFill>
              <a:latin typeface="Source Sans Pro Black" pitchFamily="34" charset="0"/>
              <a:ea typeface="Source Sans Pro Black" pitchFamily="34" charset="0"/>
            </a:endParaRPr>
          </a:p>
          <a:p>
            <a:endParaRPr lang="fr-FR" sz="2400" dirty="0">
              <a:solidFill>
                <a:schemeClr val="bg1"/>
              </a:solidFill>
              <a:latin typeface="Source Sans Pro Black" pitchFamily="34" charset="0"/>
              <a:ea typeface="Source Sans Pro Black" pitchFamily="34" charset="0"/>
            </a:endParaRPr>
          </a:p>
          <a:p>
            <a:endParaRPr lang="fr-FR" sz="2400" dirty="0" smtClean="0">
              <a:solidFill>
                <a:schemeClr val="bg1"/>
              </a:solidFill>
              <a:latin typeface="Source Sans Pro Black" pitchFamily="34" charset="0"/>
              <a:ea typeface="Source Sans Pro Black" pitchFamily="34" charset="0"/>
            </a:endParaRPr>
          </a:p>
          <a:p>
            <a:r>
              <a:rPr lang="fr-FR" sz="2400" dirty="0" smtClean="0">
                <a:solidFill>
                  <a:schemeClr val="bg1"/>
                </a:solidFill>
                <a:latin typeface="Source Sans Pro Black" pitchFamily="34" charset="0"/>
                <a:ea typeface="Source Sans Pro Black" pitchFamily="34" charset="0"/>
              </a:rPr>
              <a:t>Réouverture de la bibliothèque au </a:t>
            </a:r>
            <a:r>
              <a:rPr lang="fr-FR" sz="2400" u="sng" dirty="0" smtClean="0">
                <a:solidFill>
                  <a:schemeClr val="bg1"/>
                </a:solidFill>
                <a:latin typeface="Source Sans Pro Black" pitchFamily="34" charset="0"/>
                <a:ea typeface="Source Sans Pro Black" pitchFamily="34" charset="0"/>
              </a:rPr>
              <a:t>1</a:t>
            </a:r>
            <a:r>
              <a:rPr lang="fr-FR" sz="2400" u="sng" baseline="30000" dirty="0" smtClean="0">
                <a:solidFill>
                  <a:schemeClr val="bg1"/>
                </a:solidFill>
                <a:latin typeface="Source Sans Pro Black" pitchFamily="34" charset="0"/>
                <a:ea typeface="Source Sans Pro Black" pitchFamily="34" charset="0"/>
              </a:rPr>
              <a:t>er</a:t>
            </a:r>
            <a:r>
              <a:rPr lang="fr-FR" sz="2400" u="sng" dirty="0" smtClean="0">
                <a:solidFill>
                  <a:schemeClr val="bg1"/>
                </a:solidFill>
                <a:latin typeface="Source Sans Pro Black" pitchFamily="34" charset="0"/>
                <a:ea typeface="Source Sans Pro Black" pitchFamily="34" charset="0"/>
              </a:rPr>
              <a:t> trimestre 2018</a:t>
            </a:r>
          </a:p>
          <a:p>
            <a:endParaRPr lang="fr-FR" dirty="0"/>
          </a:p>
          <a:p>
            <a:endParaRPr lang="fr-FR" dirty="0"/>
          </a:p>
        </p:txBody>
      </p:sp>
    </p:spTree>
    <p:extLst>
      <p:ext uri="{BB962C8B-B14F-4D97-AF65-F5344CB8AC3E}">
        <p14:creationId xmlns:p14="http://schemas.microsoft.com/office/powerpoint/2010/main" val="259546541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652</Words>
  <Application>Microsoft Office PowerPoint</Application>
  <PresentationFormat>Affichage à l'écran (4:3)</PresentationFormat>
  <Paragraphs>69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Ville de Grenoble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 MOAL Marie</dc:creator>
  <cp:lastModifiedBy>GUIFFAULT Beatrice</cp:lastModifiedBy>
  <cp:revision>6</cp:revision>
  <dcterms:created xsi:type="dcterms:W3CDTF">2017-06-27T15:12:59Z</dcterms:created>
  <dcterms:modified xsi:type="dcterms:W3CDTF">2017-07-28T09:03:53Z</dcterms:modified>
</cp:coreProperties>
</file>